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13.jpeg" ContentType="image/jpeg"/>
  <Override PartName="/ppt/media/image110.png" ContentType="image/png"/>
  <Override PartName="/ppt/media/image108.png" ContentType="image/png"/>
  <Override PartName="/ppt/media/image107.png" ContentType="image/png"/>
  <Override PartName="/ppt/media/image106.jpeg" ContentType="image/jpeg"/>
  <Override PartName="/ppt/media/image105.png" ContentType="image/png"/>
  <Override PartName="/ppt/media/image112.jpeg" ContentType="image/jpe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111.jpeg" ContentType="image/jpe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0.png" ContentType="image/png"/>
  <Override PartName="/ppt/media/image69.png" ContentType="image/png"/>
  <Override PartName="/ppt/media/image24.png" ContentType="image/png"/>
  <Override PartName="/ppt/media/image59.png" ContentType="image/png"/>
  <Override PartName="/ppt/media/image23.png" ContentType="image/png"/>
  <Override PartName="/ppt/media/image58.png" ContentType="image/png"/>
  <Override PartName="/ppt/media/image41.png" ContentType="image/png"/>
  <Override PartName="/ppt/media/image5.jpeg" ContentType="image/jpeg"/>
  <Override PartName="/ppt/media/image4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90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Relationship Id="rId1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jpe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2.jpeg"/><Relationship Id="rId2" Type="http://schemas.openxmlformats.org/officeDocument/2006/relationships/image" Target="../media/image113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164160"/>
            <a:ext cx="9071280" cy="15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Comparative ecology of sexual and asexual parasitoid wasps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12104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Cyril Matthey-Doret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by Casper Van Der Kooi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Directed by Tanja Schwander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0" t="21149" r="0" b="34494"/>
          <a:stretch/>
        </p:blipFill>
        <p:spPr>
          <a:xfrm>
            <a:off x="360" y="4263840"/>
            <a:ext cx="10095840" cy="335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83840" y="1551960"/>
            <a:ext cx="4431960" cy="536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163840" y="1551960"/>
            <a:ext cx="4431960" cy="536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rcRect l="49993" t="0" r="0" b="0"/>
          <a:stretch/>
        </p:blipFill>
        <p:spPr>
          <a:xfrm>
            <a:off x="6043320" y="4824360"/>
            <a:ext cx="3732480" cy="27414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rcRect l="49650" t="0" r="0" b="5493"/>
          <a:stretch/>
        </p:blipFill>
        <p:spPr>
          <a:xfrm>
            <a:off x="277200" y="4932360"/>
            <a:ext cx="3655080" cy="261576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rcRect l="0" t="0" r="49282" b="0"/>
          <a:stretch/>
        </p:blipFill>
        <p:spPr>
          <a:xfrm>
            <a:off x="6078240" y="2112840"/>
            <a:ext cx="3785400" cy="274140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4"/>
          <a:srcRect l="0" t="0" r="49629" b="6432"/>
          <a:stretch/>
        </p:blipFill>
        <p:spPr>
          <a:xfrm>
            <a:off x="302400" y="2197800"/>
            <a:ext cx="3656880" cy="25898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5"/>
          <a:srcRect l="40514" t="0" r="35178" b="0"/>
          <a:stretch/>
        </p:blipFill>
        <p:spPr>
          <a:xfrm>
            <a:off x="4428000" y="2396880"/>
            <a:ext cx="863280" cy="1887120"/>
          </a:xfrm>
          <a:prstGeom prst="rect">
            <a:avLst/>
          </a:prstGeom>
          <a:ln>
            <a:noFill/>
          </a:ln>
        </p:spPr>
      </p:pic>
      <p:sp>
        <p:nvSpPr>
          <p:cNvPr id="192" name="Line 3"/>
          <p:cNvSpPr/>
          <p:nvPr/>
        </p:nvSpPr>
        <p:spPr>
          <a:xfrm>
            <a:off x="4644000" y="346788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"/>
          <p:cNvSpPr/>
          <p:nvPr/>
        </p:nvSpPr>
        <p:spPr>
          <a:xfrm>
            <a:off x="4507920" y="2741400"/>
            <a:ext cx="599040" cy="30600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5"/>
          <p:cNvSpPr/>
          <p:nvPr/>
        </p:nvSpPr>
        <p:spPr>
          <a:xfrm flipV="1">
            <a:off x="4831920" y="304776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Line 6"/>
          <p:cNvSpPr/>
          <p:nvPr/>
        </p:nvSpPr>
        <p:spPr>
          <a:xfrm flipV="1">
            <a:off x="5156640" y="274140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" descr=""/>
          <p:cNvPicPr/>
          <p:nvPr/>
        </p:nvPicPr>
        <p:blipFill>
          <a:blip r:embed="rId6"/>
          <a:srcRect l="40514" t="0" r="35178" b="0"/>
          <a:stretch/>
        </p:blipFill>
        <p:spPr>
          <a:xfrm>
            <a:off x="4455000" y="5565240"/>
            <a:ext cx="863280" cy="1887120"/>
          </a:xfrm>
          <a:prstGeom prst="rect">
            <a:avLst/>
          </a:prstGeom>
          <a:ln>
            <a:noFill/>
          </a:ln>
        </p:spPr>
      </p:pic>
      <p:sp>
        <p:nvSpPr>
          <p:cNvPr id="197" name="Line 7"/>
          <p:cNvSpPr/>
          <p:nvPr/>
        </p:nvSpPr>
        <p:spPr>
          <a:xfrm>
            <a:off x="4671000" y="663624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8"/>
          <p:cNvSpPr/>
          <p:nvPr/>
        </p:nvSpPr>
        <p:spPr>
          <a:xfrm>
            <a:off x="4534920" y="5909760"/>
            <a:ext cx="599040" cy="30600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Line 9"/>
          <p:cNvSpPr/>
          <p:nvPr/>
        </p:nvSpPr>
        <p:spPr>
          <a:xfrm flipV="1">
            <a:off x="4858920" y="621612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10"/>
          <p:cNvSpPr/>
          <p:nvPr/>
        </p:nvSpPr>
        <p:spPr>
          <a:xfrm flipV="1">
            <a:off x="5183640" y="590976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 of asexuals expands towards poles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60000" y="2453040"/>
            <a:ext cx="4825440" cy="414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the broad niche evolve after transition to asexuality?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are sexuals with broad niche more likely to give rise to asexuals?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0472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asexuality increases niche width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12" descr=""/>
          <p:cNvPicPr/>
          <p:nvPr/>
        </p:nvPicPr>
        <p:blipFill>
          <a:blip r:embed="rId1"/>
          <a:stretch/>
        </p:blipFill>
        <p:spPr>
          <a:xfrm>
            <a:off x="8300880" y="2616120"/>
            <a:ext cx="760320" cy="761400"/>
          </a:xfrm>
          <a:prstGeom prst="rect">
            <a:avLst/>
          </a:prstGeom>
          <a:ln>
            <a:noFill/>
          </a:ln>
        </p:spPr>
      </p:pic>
      <p:pic>
        <p:nvPicPr>
          <p:cNvPr id="205" name="Picture 13" descr=""/>
          <p:cNvPicPr/>
          <p:nvPr/>
        </p:nvPicPr>
        <p:blipFill>
          <a:blip r:embed="rId2"/>
          <a:stretch/>
        </p:blipFill>
        <p:spPr>
          <a:xfrm>
            <a:off x="8666640" y="2032200"/>
            <a:ext cx="748800" cy="748800"/>
          </a:xfrm>
          <a:prstGeom prst="rect">
            <a:avLst/>
          </a:prstGeom>
          <a:ln>
            <a:noFill/>
          </a:ln>
        </p:spPr>
      </p:pic>
      <p:pic>
        <p:nvPicPr>
          <p:cNvPr id="206" name="Picture 14" descr=""/>
          <p:cNvPicPr/>
          <p:nvPr/>
        </p:nvPicPr>
        <p:blipFill>
          <a:blip r:embed="rId3"/>
          <a:stretch/>
        </p:blipFill>
        <p:spPr>
          <a:xfrm>
            <a:off x="8940240" y="2563920"/>
            <a:ext cx="906120" cy="90612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5738760" y="2332440"/>
            <a:ext cx="788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7949160" y="2332440"/>
            <a:ext cx="9057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" descr=""/>
          <p:cNvPicPr/>
          <p:nvPr/>
        </p:nvPicPr>
        <p:blipFill>
          <a:blip r:embed="rId4"/>
          <a:stretch/>
        </p:blipFill>
        <p:spPr>
          <a:xfrm>
            <a:off x="5703840" y="6584040"/>
            <a:ext cx="593280" cy="593640"/>
          </a:xfrm>
          <a:prstGeom prst="rect">
            <a:avLst/>
          </a:prstGeom>
          <a:ln>
            <a:noFill/>
          </a:ln>
        </p:spPr>
      </p:pic>
      <p:pic>
        <p:nvPicPr>
          <p:cNvPr id="210" name="Picture 23" descr=""/>
          <p:cNvPicPr/>
          <p:nvPr/>
        </p:nvPicPr>
        <p:blipFill>
          <a:blip r:embed="rId5"/>
          <a:stretch/>
        </p:blipFill>
        <p:spPr>
          <a:xfrm>
            <a:off x="6242040" y="6736680"/>
            <a:ext cx="644040" cy="644040"/>
          </a:xfrm>
          <a:prstGeom prst="rect">
            <a:avLst/>
          </a:prstGeom>
          <a:ln>
            <a:noFill/>
          </a:ln>
        </p:spPr>
      </p:pic>
      <p:pic>
        <p:nvPicPr>
          <p:cNvPr id="211" name="Picture 24" descr=""/>
          <p:cNvPicPr/>
          <p:nvPr/>
        </p:nvPicPr>
        <p:blipFill>
          <a:blip r:embed="rId6"/>
          <a:stretch/>
        </p:blipFill>
        <p:spPr>
          <a:xfrm>
            <a:off x="5364000" y="58402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212" name="CustomShape 5"/>
          <p:cNvSpPr/>
          <p:nvPr/>
        </p:nvSpPr>
        <p:spPr>
          <a:xfrm>
            <a:off x="5823720" y="6328080"/>
            <a:ext cx="815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7945920" y="6312600"/>
            <a:ext cx="993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7961400" y="4625280"/>
            <a:ext cx="957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8"/>
          <p:cNvSpPr/>
          <p:nvPr/>
        </p:nvSpPr>
        <p:spPr>
          <a:xfrm>
            <a:off x="5773680" y="4601880"/>
            <a:ext cx="833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Line 9"/>
          <p:cNvSpPr/>
          <p:nvPr/>
        </p:nvSpPr>
        <p:spPr>
          <a:xfrm>
            <a:off x="6624000" y="252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Line 10"/>
          <p:cNvSpPr/>
          <p:nvPr/>
        </p:nvSpPr>
        <p:spPr>
          <a:xfrm>
            <a:off x="6615000" y="47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11"/>
          <p:cNvSpPr/>
          <p:nvPr/>
        </p:nvSpPr>
        <p:spPr>
          <a:xfrm>
            <a:off x="6615000" y="648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Line 12"/>
          <p:cNvSpPr/>
          <p:nvPr/>
        </p:nvSpPr>
        <p:spPr>
          <a:xfrm>
            <a:off x="6615000" y="65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Line 13"/>
          <p:cNvSpPr/>
          <p:nvPr/>
        </p:nvSpPr>
        <p:spPr>
          <a:xfrm>
            <a:off x="6615000" y="6703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14"/>
          <p:cNvSpPr/>
          <p:nvPr/>
        </p:nvSpPr>
        <p:spPr>
          <a:xfrm>
            <a:off x="6615000" y="6379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5"/>
          <p:cNvSpPr/>
          <p:nvPr/>
        </p:nvSpPr>
        <p:spPr>
          <a:xfrm>
            <a:off x="5185800" y="4258800"/>
            <a:ext cx="4381200" cy="3185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6"/>
          <p:cNvSpPr/>
          <p:nvPr/>
        </p:nvSpPr>
        <p:spPr>
          <a:xfrm>
            <a:off x="5185800" y="1661760"/>
            <a:ext cx="4730400" cy="21823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Picture 11" descr=""/>
          <p:cNvPicPr/>
          <p:nvPr/>
        </p:nvPicPr>
        <p:blipFill>
          <a:blip r:embed="rId7"/>
          <a:stretch/>
        </p:blipFill>
        <p:spPr>
          <a:xfrm>
            <a:off x="7832880" y="3125880"/>
            <a:ext cx="593640" cy="593640"/>
          </a:xfrm>
          <a:prstGeom prst="rect">
            <a:avLst/>
          </a:prstGeom>
          <a:ln>
            <a:noFill/>
          </a:ln>
        </p:spPr>
      </p:pic>
      <p:pic>
        <p:nvPicPr>
          <p:cNvPr id="225" name="Picture 21" descr=""/>
          <p:cNvPicPr/>
          <p:nvPr/>
        </p:nvPicPr>
        <p:blipFill>
          <a:blip r:embed="rId8"/>
          <a:stretch/>
        </p:blipFill>
        <p:spPr>
          <a:xfrm>
            <a:off x="5349960" y="4451040"/>
            <a:ext cx="631440" cy="629640"/>
          </a:xfrm>
          <a:prstGeom prst="rect">
            <a:avLst/>
          </a:prstGeom>
          <a:ln>
            <a:noFill/>
          </a:ln>
        </p:spPr>
      </p:pic>
      <p:pic>
        <p:nvPicPr>
          <p:cNvPr id="226" name="Picture 15" descr=""/>
          <p:cNvPicPr/>
          <p:nvPr/>
        </p:nvPicPr>
        <p:blipFill>
          <a:blip r:embed="rId9"/>
          <a:stretch/>
        </p:blipFill>
        <p:spPr>
          <a:xfrm>
            <a:off x="5226120" y="2040480"/>
            <a:ext cx="761760" cy="7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87440" y="1409040"/>
            <a:ext cx="910872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Combining </a:t>
            </a:r>
            <a:r>
              <a:rPr b="0" lang="en-GB" sz="2800" spc="-1" strike="noStrike">
                <a:solidFill>
                  <a:srgbClr val="99cc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0" lang="en-GB" sz="2800" spc="-1" strike="noStrike">
                <a:solidFill>
                  <a:srgbClr val="ffcc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datasets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1070640" y="1959480"/>
            <a:ext cx="3636360" cy="39088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3"/>
          <p:cNvSpPr/>
          <p:nvPr/>
        </p:nvSpPr>
        <p:spPr>
          <a:xfrm>
            <a:off x="4708800" y="1959480"/>
            <a:ext cx="4398840" cy="39031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Line 4"/>
          <p:cNvSpPr/>
          <p:nvPr/>
        </p:nvSpPr>
        <p:spPr>
          <a:xfrm>
            <a:off x="195408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5"/>
          <p:cNvSpPr/>
          <p:nvPr/>
        </p:nvSpPr>
        <p:spPr>
          <a:xfrm>
            <a:off x="25178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6"/>
          <p:cNvSpPr/>
          <p:nvPr/>
        </p:nvSpPr>
        <p:spPr>
          <a:xfrm>
            <a:off x="194508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Line 7"/>
          <p:cNvSpPr/>
          <p:nvPr/>
        </p:nvSpPr>
        <p:spPr>
          <a:xfrm>
            <a:off x="2235600" y="2636640"/>
            <a:ext cx="360" cy="13644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Line 8"/>
          <p:cNvSpPr/>
          <p:nvPr/>
        </p:nvSpPr>
        <p:spPr>
          <a:xfrm>
            <a:off x="3481560" y="26366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Line 9"/>
          <p:cNvSpPr/>
          <p:nvPr/>
        </p:nvSpPr>
        <p:spPr>
          <a:xfrm flipV="1">
            <a:off x="2224080" y="2636640"/>
            <a:ext cx="126792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10"/>
          <p:cNvSpPr/>
          <p:nvPr/>
        </p:nvSpPr>
        <p:spPr>
          <a:xfrm>
            <a:off x="3047040" y="3318840"/>
            <a:ext cx="360" cy="136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11"/>
          <p:cNvSpPr/>
          <p:nvPr/>
        </p:nvSpPr>
        <p:spPr>
          <a:xfrm>
            <a:off x="3938400" y="33188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12"/>
          <p:cNvSpPr/>
          <p:nvPr/>
        </p:nvSpPr>
        <p:spPr>
          <a:xfrm>
            <a:off x="3031920" y="3318840"/>
            <a:ext cx="9219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13"/>
          <p:cNvSpPr/>
          <p:nvPr/>
        </p:nvSpPr>
        <p:spPr>
          <a:xfrm>
            <a:off x="36464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14"/>
          <p:cNvSpPr/>
          <p:nvPr/>
        </p:nvSpPr>
        <p:spPr>
          <a:xfrm>
            <a:off x="421020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15"/>
          <p:cNvSpPr/>
          <p:nvPr/>
        </p:nvSpPr>
        <p:spPr>
          <a:xfrm>
            <a:off x="363744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2937240" y="4703760"/>
            <a:ext cx="226080" cy="22176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4097160" y="4710240"/>
            <a:ext cx="225720" cy="221400"/>
          </a:xfrm>
          <a:prstGeom prst="rect">
            <a:avLst/>
          </a:prstGeom>
          <a:ln>
            <a:noFill/>
          </a:ln>
        </p:spPr>
      </p:pic>
      <p:sp>
        <p:nvSpPr>
          <p:cNvPr id="244" name="Line 16"/>
          <p:cNvSpPr/>
          <p:nvPr/>
        </p:nvSpPr>
        <p:spPr>
          <a:xfrm flipV="1">
            <a:off x="2843640" y="2367360"/>
            <a:ext cx="360" cy="26928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3545640" y="4708080"/>
            <a:ext cx="207360" cy="20340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4"/>
          <a:stretch/>
        </p:blipFill>
        <p:spPr>
          <a:xfrm>
            <a:off x="1853280" y="4708440"/>
            <a:ext cx="207360" cy="203400"/>
          </a:xfrm>
          <a:prstGeom prst="rect">
            <a:avLst/>
          </a:prstGeom>
          <a:ln>
            <a:noFill/>
          </a:ln>
        </p:spPr>
      </p:pic>
      <p:sp>
        <p:nvSpPr>
          <p:cNvPr id="247" name="Line 17"/>
          <p:cNvSpPr/>
          <p:nvPr/>
        </p:nvSpPr>
        <p:spPr>
          <a:xfrm>
            <a:off x="4212360" y="5001120"/>
            <a:ext cx="360" cy="4032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" descr=""/>
          <p:cNvPicPr/>
          <p:nvPr/>
        </p:nvPicPr>
        <p:blipFill>
          <a:blip r:embed="rId5"/>
          <a:stretch/>
        </p:blipFill>
        <p:spPr>
          <a:xfrm>
            <a:off x="4097160" y="6114240"/>
            <a:ext cx="225720" cy="22140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6"/>
          <a:stretch/>
        </p:blipFill>
        <p:spPr>
          <a:xfrm>
            <a:off x="2397600" y="4704120"/>
            <a:ext cx="226080" cy="221760"/>
          </a:xfrm>
          <a:prstGeom prst="rect">
            <a:avLst/>
          </a:prstGeom>
          <a:ln>
            <a:noFill/>
          </a:ln>
        </p:spPr>
      </p:pic>
      <p:sp>
        <p:nvSpPr>
          <p:cNvPr id="250" name="Line 18"/>
          <p:cNvSpPr/>
          <p:nvPr/>
        </p:nvSpPr>
        <p:spPr>
          <a:xfrm>
            <a:off x="3636360" y="4992120"/>
            <a:ext cx="360" cy="4032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Line 19"/>
          <p:cNvSpPr/>
          <p:nvPr/>
        </p:nvSpPr>
        <p:spPr>
          <a:xfrm>
            <a:off x="1945800" y="4992120"/>
            <a:ext cx="360" cy="4032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" descr=""/>
          <p:cNvPicPr/>
          <p:nvPr/>
        </p:nvPicPr>
        <p:blipFill>
          <a:blip r:embed="rId7"/>
          <a:stretch/>
        </p:blipFill>
        <p:spPr>
          <a:xfrm>
            <a:off x="3089160" y="6114240"/>
            <a:ext cx="225720" cy="22140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8"/>
          <a:stretch/>
        </p:blipFill>
        <p:spPr>
          <a:xfrm>
            <a:off x="3593160" y="6114240"/>
            <a:ext cx="225720" cy="221400"/>
          </a:xfrm>
          <a:prstGeom prst="rect">
            <a:avLst/>
          </a:prstGeom>
          <a:ln>
            <a:noFill/>
          </a:ln>
        </p:spPr>
      </p:pic>
      <p:sp>
        <p:nvSpPr>
          <p:cNvPr id="254" name="Line 20"/>
          <p:cNvSpPr/>
          <p:nvPr/>
        </p:nvSpPr>
        <p:spPr>
          <a:xfrm>
            <a:off x="826524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21"/>
          <p:cNvSpPr/>
          <p:nvPr/>
        </p:nvSpPr>
        <p:spPr>
          <a:xfrm>
            <a:off x="881928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22"/>
          <p:cNvSpPr/>
          <p:nvPr/>
        </p:nvSpPr>
        <p:spPr>
          <a:xfrm>
            <a:off x="5101200" y="3972960"/>
            <a:ext cx="37310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23"/>
          <p:cNvSpPr/>
          <p:nvPr/>
        </p:nvSpPr>
        <p:spPr>
          <a:xfrm>
            <a:off x="8035200" y="33022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8" name="" descr=""/>
          <p:cNvPicPr/>
          <p:nvPr/>
        </p:nvPicPr>
        <p:blipFill>
          <a:blip r:embed="rId9"/>
          <a:stretch/>
        </p:blipFill>
        <p:spPr>
          <a:xfrm>
            <a:off x="8713800" y="4677480"/>
            <a:ext cx="207000" cy="20304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10"/>
          <a:stretch/>
        </p:blipFill>
        <p:spPr>
          <a:xfrm>
            <a:off x="7615800" y="4677120"/>
            <a:ext cx="207720" cy="20376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11"/>
          <a:stretch/>
        </p:blipFill>
        <p:spPr>
          <a:xfrm>
            <a:off x="7090560" y="467028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12"/>
          <a:stretch/>
        </p:blipFill>
        <p:spPr>
          <a:xfrm>
            <a:off x="8159760" y="4677120"/>
            <a:ext cx="207360" cy="203760"/>
          </a:xfrm>
          <a:prstGeom prst="rect">
            <a:avLst/>
          </a:prstGeom>
          <a:ln>
            <a:noFill/>
          </a:ln>
        </p:spPr>
      </p:pic>
      <p:sp>
        <p:nvSpPr>
          <p:cNvPr id="262" name="Line 24"/>
          <p:cNvSpPr/>
          <p:nvPr/>
        </p:nvSpPr>
        <p:spPr>
          <a:xfrm>
            <a:off x="771984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25"/>
          <p:cNvSpPr/>
          <p:nvPr/>
        </p:nvSpPr>
        <p:spPr>
          <a:xfrm>
            <a:off x="719892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6"/>
          <p:cNvSpPr/>
          <p:nvPr/>
        </p:nvSpPr>
        <p:spPr>
          <a:xfrm rot="5400000">
            <a:off x="6520680" y="3462480"/>
            <a:ext cx="403200" cy="3363120"/>
          </a:xfrm>
          <a:custGeom>
            <a:avLst/>
            <a:gdLst/>
            <a:ahLst/>
            <a:rect l="l" t="t" r="r" b="b"/>
            <a:pathLst>
              <a:path w="1123" h="9345">
                <a:moveTo>
                  <a:pt x="0" y="0"/>
                </a:moveTo>
                <a:cubicBezTo>
                  <a:pt x="280" y="0"/>
                  <a:pt x="561" y="389"/>
                  <a:pt x="561" y="778"/>
                </a:cubicBezTo>
                <a:lnTo>
                  <a:pt x="561" y="3893"/>
                </a:lnTo>
                <a:cubicBezTo>
                  <a:pt x="561" y="4282"/>
                  <a:pt x="841" y="4672"/>
                  <a:pt x="1122" y="4672"/>
                </a:cubicBezTo>
                <a:cubicBezTo>
                  <a:pt x="841" y="4672"/>
                  <a:pt x="561" y="5061"/>
                  <a:pt x="561" y="5450"/>
                </a:cubicBezTo>
                <a:lnTo>
                  <a:pt x="561" y="8565"/>
                </a:lnTo>
                <a:cubicBezTo>
                  <a:pt x="561" y="8954"/>
                  <a:pt x="280" y="9344"/>
                  <a:pt x="0" y="9344"/>
                </a:cubicBezTo>
              </a:path>
            </a:pathLst>
          </a:custGeom>
          <a:noFill/>
          <a:ln w="38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27"/>
          <p:cNvSpPr/>
          <p:nvPr/>
        </p:nvSpPr>
        <p:spPr>
          <a:xfrm>
            <a:off x="667872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28"/>
          <p:cNvSpPr/>
          <p:nvPr/>
        </p:nvSpPr>
        <p:spPr>
          <a:xfrm>
            <a:off x="615852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29"/>
          <p:cNvSpPr/>
          <p:nvPr/>
        </p:nvSpPr>
        <p:spPr>
          <a:xfrm>
            <a:off x="563796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30"/>
          <p:cNvSpPr/>
          <p:nvPr/>
        </p:nvSpPr>
        <p:spPr>
          <a:xfrm>
            <a:off x="511740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" descr=""/>
          <p:cNvPicPr/>
          <p:nvPr/>
        </p:nvPicPr>
        <p:blipFill>
          <a:blip r:embed="rId13"/>
          <a:stretch/>
        </p:blipFill>
        <p:spPr>
          <a:xfrm>
            <a:off x="6567480" y="467064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14"/>
          <a:stretch/>
        </p:blipFill>
        <p:spPr>
          <a:xfrm>
            <a:off x="6049440" y="467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15"/>
          <a:stretch/>
        </p:blipFill>
        <p:spPr>
          <a:xfrm>
            <a:off x="5524920" y="4671000"/>
            <a:ext cx="221760" cy="21744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16"/>
          <a:stretch/>
        </p:blipFill>
        <p:spPr>
          <a:xfrm>
            <a:off x="5001480" y="467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17"/>
          <a:stretch/>
        </p:blipFill>
        <p:spPr>
          <a:xfrm>
            <a:off x="7615800" y="6117480"/>
            <a:ext cx="207720" cy="20376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18"/>
          <a:stretch/>
        </p:blipFill>
        <p:spPr>
          <a:xfrm>
            <a:off x="7090560" y="611064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19"/>
          <a:stretch/>
        </p:blipFill>
        <p:spPr>
          <a:xfrm>
            <a:off x="8159760" y="6117480"/>
            <a:ext cx="207360" cy="20376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20"/>
          <a:stretch/>
        </p:blipFill>
        <p:spPr>
          <a:xfrm>
            <a:off x="6567480" y="611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21"/>
          <a:stretch/>
        </p:blipFill>
        <p:spPr>
          <a:xfrm>
            <a:off x="6049440" y="611136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22"/>
          <a:stretch/>
        </p:blipFill>
        <p:spPr>
          <a:xfrm>
            <a:off x="5524920" y="6111360"/>
            <a:ext cx="221760" cy="21744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3"/>
          <a:stretch/>
        </p:blipFill>
        <p:spPr>
          <a:xfrm>
            <a:off x="5001480" y="6111360"/>
            <a:ext cx="222120" cy="217440"/>
          </a:xfrm>
          <a:prstGeom prst="rect">
            <a:avLst/>
          </a:prstGeom>
          <a:ln>
            <a:noFill/>
          </a:ln>
        </p:spPr>
      </p:pic>
      <p:sp>
        <p:nvSpPr>
          <p:cNvPr id="280" name="CustomShape 31"/>
          <p:cNvSpPr/>
          <p:nvPr/>
        </p:nvSpPr>
        <p:spPr>
          <a:xfrm>
            <a:off x="6242760" y="54381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2"/>
          <p:cNvSpPr/>
          <p:nvPr/>
        </p:nvSpPr>
        <p:spPr>
          <a:xfrm>
            <a:off x="2035080" y="5438160"/>
            <a:ext cx="17355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3"/>
          <p:cNvSpPr/>
          <p:nvPr/>
        </p:nvSpPr>
        <p:spPr>
          <a:xfrm>
            <a:off x="7526520" y="29343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4"/>
          <p:cNvSpPr/>
          <p:nvPr/>
        </p:nvSpPr>
        <p:spPr>
          <a:xfrm>
            <a:off x="2391120" y="19713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35"/>
          <p:cNvSpPr/>
          <p:nvPr/>
        </p:nvSpPr>
        <p:spPr>
          <a:xfrm>
            <a:off x="4497480" y="6014520"/>
            <a:ext cx="591480" cy="3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6"/>
          <p:cNvSpPr/>
          <p:nvPr/>
        </p:nvSpPr>
        <p:spPr>
          <a:xfrm>
            <a:off x="487800" y="6521400"/>
            <a:ext cx="940608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number of host species and countries between sister species and outgroups in each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37"/>
          <p:cNvSpPr/>
          <p:nvPr/>
        </p:nvSpPr>
        <p:spPr>
          <a:xfrm>
            <a:off x="50508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asexuality increases niche width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504000" y="545040"/>
            <a:ext cx="907128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from which asexual  species diverged already had a large niche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rcRect l="0" t="0" r="0" b="2880"/>
          <a:stretch/>
        </p:blipFill>
        <p:spPr>
          <a:xfrm>
            <a:off x="1100520" y="2328840"/>
            <a:ext cx="7772400" cy="4732560"/>
          </a:xfrm>
          <a:prstGeom prst="rect">
            <a:avLst/>
          </a:prstGeom>
          <a:ln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1944000" y="6876360"/>
            <a:ext cx="143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3312000" y="6876360"/>
            <a:ext cx="1511640" cy="319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5796000" y="6876720"/>
            <a:ext cx="143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164000" y="6876720"/>
            <a:ext cx="1511640" cy="319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50472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504360" y="1769400"/>
            <a:ext cx="587700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have wider niches: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host species than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Found in more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Their geographical distributions can expand more towards poles.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attributes favour the transition of asexual lineages.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rcRect l="0" t="0" r="52803" b="31902"/>
          <a:stretch/>
        </p:blipFill>
        <p:spPr>
          <a:xfrm>
            <a:off x="6745680" y="2929320"/>
            <a:ext cx="2848320" cy="2182320"/>
          </a:xfrm>
          <a:prstGeom prst="rect">
            <a:avLst/>
          </a:prstGeom>
          <a:ln>
            <a:noFill/>
          </a:ln>
        </p:spPr>
      </p:pic>
      <p:sp>
        <p:nvSpPr>
          <p:cNvPr id="296" name="Line 3"/>
          <p:cNvSpPr/>
          <p:nvPr/>
        </p:nvSpPr>
        <p:spPr>
          <a:xfrm>
            <a:off x="7065360" y="4748040"/>
            <a:ext cx="2529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4"/>
          <p:cNvSpPr/>
          <p:nvPr/>
        </p:nvSpPr>
        <p:spPr>
          <a:xfrm>
            <a:off x="7581240" y="3224880"/>
            <a:ext cx="682200" cy="80892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5"/>
          <p:cNvSpPr/>
          <p:nvPr/>
        </p:nvSpPr>
        <p:spPr>
          <a:xfrm>
            <a:off x="7580880" y="3513960"/>
            <a:ext cx="682200" cy="51984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6"/>
          <p:cNvSpPr/>
          <p:nvPr/>
        </p:nvSpPr>
        <p:spPr>
          <a:xfrm>
            <a:off x="7981560" y="5376240"/>
            <a:ext cx="104112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 flipV="1">
            <a:off x="7827480" y="5457240"/>
            <a:ext cx="198720" cy="190080"/>
          </a:xfrm>
          <a:prstGeom prst="ellipse">
            <a:avLst/>
          </a:prstGeom>
          <a:solidFill>
            <a:srgbClr val="ff0000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8"/>
          <p:cNvSpPr/>
          <p:nvPr/>
        </p:nvSpPr>
        <p:spPr>
          <a:xfrm flipV="1">
            <a:off x="7827480" y="5709240"/>
            <a:ext cx="198720" cy="19008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04000" y="28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Supplementary slides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Haplodiploid arthropods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04000" y="1697040"/>
            <a:ext cx="756360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Occurs in many insect species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Offspring can develop without egg fertilization (parthenogenetically)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5348160" y="4035240"/>
            <a:ext cx="2719440" cy="339372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4"/>
          <p:cNvSpPr/>
          <p:nvPr/>
        </p:nvSpPr>
        <p:spPr>
          <a:xfrm>
            <a:off x="533160" y="4035240"/>
            <a:ext cx="4458600" cy="339372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1029240" y="4497480"/>
            <a:ext cx="46656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6"/>
          <p:cNvSpPr/>
          <p:nvPr/>
        </p:nvSpPr>
        <p:spPr>
          <a:xfrm flipV="1">
            <a:off x="1262520" y="49640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Line 7"/>
          <p:cNvSpPr/>
          <p:nvPr/>
        </p:nvSpPr>
        <p:spPr>
          <a:xfrm>
            <a:off x="1103400" y="5123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Line 8"/>
          <p:cNvSpPr/>
          <p:nvPr/>
        </p:nvSpPr>
        <p:spPr>
          <a:xfrm>
            <a:off x="809280" y="6410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9"/>
          <p:cNvSpPr/>
          <p:nvPr/>
        </p:nvSpPr>
        <p:spPr>
          <a:xfrm flipV="1">
            <a:off x="841320" y="637812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Line 10"/>
          <p:cNvSpPr/>
          <p:nvPr/>
        </p:nvSpPr>
        <p:spPr>
          <a:xfrm flipH="1" flipV="1">
            <a:off x="853920" y="642276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11"/>
          <p:cNvSpPr/>
          <p:nvPr/>
        </p:nvSpPr>
        <p:spPr>
          <a:xfrm>
            <a:off x="999360" y="6603840"/>
            <a:ext cx="46620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12"/>
          <p:cNvSpPr/>
          <p:nvPr/>
        </p:nvSpPr>
        <p:spPr>
          <a:xfrm>
            <a:off x="1256760" y="549252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13"/>
          <p:cNvSpPr/>
          <p:nvPr/>
        </p:nvSpPr>
        <p:spPr>
          <a:xfrm>
            <a:off x="2615040" y="433368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Line 14"/>
          <p:cNvSpPr/>
          <p:nvPr/>
        </p:nvSpPr>
        <p:spPr>
          <a:xfrm flipV="1">
            <a:off x="2647080" y="43016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15"/>
          <p:cNvSpPr/>
          <p:nvPr/>
        </p:nvSpPr>
        <p:spPr>
          <a:xfrm flipH="1" flipV="1">
            <a:off x="2659680" y="434628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6"/>
          <p:cNvSpPr/>
          <p:nvPr/>
        </p:nvSpPr>
        <p:spPr>
          <a:xfrm>
            <a:off x="2804760" y="4527360"/>
            <a:ext cx="46656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7"/>
          <p:cNvSpPr/>
          <p:nvPr/>
        </p:nvSpPr>
        <p:spPr>
          <a:xfrm>
            <a:off x="3888360" y="4527360"/>
            <a:ext cx="46620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18"/>
          <p:cNvSpPr/>
          <p:nvPr/>
        </p:nvSpPr>
        <p:spPr>
          <a:xfrm flipV="1">
            <a:off x="4121640" y="4994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Line 19"/>
          <p:cNvSpPr/>
          <p:nvPr/>
        </p:nvSpPr>
        <p:spPr>
          <a:xfrm>
            <a:off x="3962160" y="515340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0"/>
          <p:cNvSpPr/>
          <p:nvPr/>
        </p:nvSpPr>
        <p:spPr>
          <a:xfrm>
            <a:off x="3426120" y="4630320"/>
            <a:ext cx="5446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Line 21"/>
          <p:cNvSpPr/>
          <p:nvPr/>
        </p:nvSpPr>
        <p:spPr>
          <a:xfrm>
            <a:off x="3603960" y="548496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2"/>
          <p:cNvSpPr/>
          <p:nvPr/>
        </p:nvSpPr>
        <p:spPr>
          <a:xfrm>
            <a:off x="3376800" y="6543720"/>
            <a:ext cx="46620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Line 23"/>
          <p:cNvSpPr/>
          <p:nvPr/>
        </p:nvSpPr>
        <p:spPr>
          <a:xfrm flipV="1">
            <a:off x="361008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24"/>
          <p:cNvSpPr/>
          <p:nvPr/>
        </p:nvSpPr>
        <p:spPr>
          <a:xfrm>
            <a:off x="345060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5"/>
          <p:cNvSpPr/>
          <p:nvPr/>
        </p:nvSpPr>
        <p:spPr>
          <a:xfrm>
            <a:off x="6446160" y="4481280"/>
            <a:ext cx="46656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26"/>
          <p:cNvSpPr/>
          <p:nvPr/>
        </p:nvSpPr>
        <p:spPr>
          <a:xfrm flipV="1">
            <a:off x="6679440" y="494820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27"/>
          <p:cNvSpPr/>
          <p:nvPr/>
        </p:nvSpPr>
        <p:spPr>
          <a:xfrm>
            <a:off x="6520320" y="510732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28"/>
          <p:cNvSpPr/>
          <p:nvPr/>
        </p:nvSpPr>
        <p:spPr>
          <a:xfrm>
            <a:off x="6673320" y="547668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9"/>
          <p:cNvSpPr/>
          <p:nvPr/>
        </p:nvSpPr>
        <p:spPr>
          <a:xfrm>
            <a:off x="6446160" y="6543720"/>
            <a:ext cx="46656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30"/>
          <p:cNvSpPr/>
          <p:nvPr/>
        </p:nvSpPr>
        <p:spPr>
          <a:xfrm flipV="1">
            <a:off x="667944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31"/>
          <p:cNvSpPr/>
          <p:nvPr/>
        </p:nvSpPr>
        <p:spPr>
          <a:xfrm>
            <a:off x="652032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194120" y="4578120"/>
            <a:ext cx="136080" cy="31860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2"/>
          <a:srcRect l="0" t="0" r="48666" b="0"/>
          <a:stretch/>
        </p:blipFill>
        <p:spPr>
          <a:xfrm>
            <a:off x="1163880" y="6684840"/>
            <a:ext cx="69480" cy="31860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3541320" y="6624720"/>
            <a:ext cx="136080" cy="31860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4"/>
          <a:srcRect l="46248" t="0" r="0" b="0"/>
          <a:stretch/>
        </p:blipFill>
        <p:spPr>
          <a:xfrm>
            <a:off x="4026240" y="4608360"/>
            <a:ext cx="72720" cy="31860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5"/>
          <a:srcRect l="0" t="0" r="50639" b="0"/>
          <a:stretch/>
        </p:blipFill>
        <p:spPr>
          <a:xfrm>
            <a:off x="2969640" y="4608360"/>
            <a:ext cx="66600" cy="31860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6"/>
          <a:stretch/>
        </p:blipFill>
        <p:spPr>
          <a:xfrm>
            <a:off x="6610680" y="4548240"/>
            <a:ext cx="136440" cy="31860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7"/>
          <a:stretch/>
        </p:blipFill>
        <p:spPr>
          <a:xfrm>
            <a:off x="6610680" y="6624720"/>
            <a:ext cx="136440" cy="31860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8"/>
          <a:srcRect l="48888" t="0" r="0" b="0"/>
          <a:stretch/>
        </p:blipFill>
        <p:spPr>
          <a:xfrm>
            <a:off x="4119840" y="4608360"/>
            <a:ext cx="69480" cy="318600"/>
          </a:xfrm>
          <a:prstGeom prst="rect">
            <a:avLst/>
          </a:prstGeom>
          <a:ln>
            <a:noFill/>
          </a:ln>
        </p:spPr>
      </p:pic>
      <p:sp>
        <p:nvSpPr>
          <p:cNvPr id="342" name="CustomShape 32"/>
          <p:cNvSpPr/>
          <p:nvPr/>
        </p:nvSpPr>
        <p:spPr>
          <a:xfrm>
            <a:off x="578160" y="4093560"/>
            <a:ext cx="939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33"/>
          <p:cNvSpPr/>
          <p:nvPr/>
        </p:nvSpPr>
        <p:spPr>
          <a:xfrm>
            <a:off x="5393160" y="4093560"/>
            <a:ext cx="1059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9"/>
          <a:srcRect l="5384" t="0" r="3775" b="0"/>
          <a:stretch/>
        </p:blipFill>
        <p:spPr>
          <a:xfrm>
            <a:off x="8239320" y="6284520"/>
            <a:ext cx="1809000" cy="126252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10"/>
          <a:srcRect l="6793" t="0" r="4662" b="0"/>
          <a:stretch/>
        </p:blipFill>
        <p:spPr>
          <a:xfrm>
            <a:off x="8272440" y="3457440"/>
            <a:ext cx="1513080" cy="127692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11"/>
          <a:stretch/>
        </p:blipFill>
        <p:spPr>
          <a:xfrm>
            <a:off x="8151480" y="999360"/>
            <a:ext cx="1811880" cy="15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1668960" y="2508840"/>
            <a:ext cx="1354680" cy="1090800"/>
          </a:xfrm>
          <a:prstGeom prst="rect">
            <a:avLst/>
          </a:prstGeom>
          <a:ln>
            <a:noFill/>
          </a:ln>
        </p:spPr>
      </p:pic>
      <p:sp>
        <p:nvSpPr>
          <p:cNvPr id="349" name="Line 2"/>
          <p:cNvSpPr/>
          <p:nvPr/>
        </p:nvSpPr>
        <p:spPr>
          <a:xfrm>
            <a:off x="4644000" y="2988000"/>
            <a:ext cx="23702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Line 3"/>
          <p:cNvSpPr/>
          <p:nvPr/>
        </p:nvSpPr>
        <p:spPr>
          <a:xfrm>
            <a:off x="2304000" y="4284000"/>
            <a:ext cx="360" cy="12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1670760" y="5760000"/>
            <a:ext cx="1240920" cy="1240920"/>
          </a:xfrm>
          <a:prstGeom prst="rect">
            <a:avLst/>
          </a:prstGeom>
          <a:ln>
            <a:noFill/>
          </a:ln>
        </p:spPr>
      </p:pic>
      <p:sp>
        <p:nvSpPr>
          <p:cNvPr id="352" name="CustomShape 4"/>
          <p:cNvSpPr/>
          <p:nvPr/>
        </p:nvSpPr>
        <p:spPr>
          <a:xfrm>
            <a:off x="1620000" y="3924000"/>
            <a:ext cx="136764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3168000" y="2556000"/>
            <a:ext cx="1475640" cy="8766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 length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3"/>
          <a:stretch/>
        </p:blipFill>
        <p:spPr>
          <a:xfrm>
            <a:off x="7014240" y="2340000"/>
            <a:ext cx="1409400" cy="1409400"/>
          </a:xfrm>
          <a:prstGeom prst="rect">
            <a:avLst/>
          </a:prstGeom>
          <a:ln>
            <a:noFill/>
          </a:ln>
        </p:spPr>
      </p:pic>
      <p:sp>
        <p:nvSpPr>
          <p:cNvPr id="355" name="Line 6"/>
          <p:cNvSpPr/>
          <p:nvPr/>
        </p:nvSpPr>
        <p:spPr>
          <a:xfrm>
            <a:off x="3024000" y="6300000"/>
            <a:ext cx="46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Line 7"/>
          <p:cNvSpPr/>
          <p:nvPr/>
        </p:nvSpPr>
        <p:spPr>
          <a:xfrm flipV="1">
            <a:off x="7699680" y="3977280"/>
            <a:ext cx="360" cy="234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270000" y="1630080"/>
            <a:ext cx="9808560" cy="588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1102320" y="3744000"/>
            <a:ext cx="913320" cy="924840"/>
          </a:xfrm>
          <a:prstGeom prst="rect">
            <a:avLst/>
          </a:prstGeom>
          <a:ln>
            <a:noFill/>
          </a:ln>
        </p:spPr>
      </p:pic>
      <p:sp>
        <p:nvSpPr>
          <p:cNvPr id="361" name="CustomShape 2"/>
          <p:cNvSpPr/>
          <p:nvPr/>
        </p:nvSpPr>
        <p:spPr>
          <a:xfrm>
            <a:off x="756000" y="3384000"/>
            <a:ext cx="17395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NHM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Line 3"/>
          <p:cNvSpPr/>
          <p:nvPr/>
        </p:nvSpPr>
        <p:spPr>
          <a:xfrm flipH="1">
            <a:off x="1512000" y="5337000"/>
            <a:ext cx="2880" cy="747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832320" y="5980320"/>
            <a:ext cx="1363320" cy="1363320"/>
          </a:xfrm>
          <a:prstGeom prst="rect">
            <a:avLst/>
          </a:prstGeom>
          <a:ln>
            <a:noFill/>
          </a:ln>
        </p:spPr>
      </p:pic>
      <p:sp>
        <p:nvSpPr>
          <p:cNvPr id="364" name="CustomShape 4"/>
          <p:cNvSpPr/>
          <p:nvPr/>
        </p:nvSpPr>
        <p:spPr>
          <a:xfrm>
            <a:off x="883440" y="4716000"/>
            <a:ext cx="1339200" cy="6206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5"/>
          <p:cNvSpPr/>
          <p:nvPr/>
        </p:nvSpPr>
        <p:spPr>
          <a:xfrm>
            <a:off x="2052000" y="6906960"/>
            <a:ext cx="133812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6"/>
          <p:cNvSpPr/>
          <p:nvPr/>
        </p:nvSpPr>
        <p:spPr>
          <a:xfrm>
            <a:off x="2052000" y="6399000"/>
            <a:ext cx="133920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Line 7"/>
          <p:cNvSpPr/>
          <p:nvPr/>
        </p:nvSpPr>
        <p:spPr>
          <a:xfrm flipV="1">
            <a:off x="4464000" y="4805640"/>
            <a:ext cx="360" cy="180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Line 8"/>
          <p:cNvSpPr/>
          <p:nvPr/>
        </p:nvSpPr>
        <p:spPr>
          <a:xfrm>
            <a:off x="3391560" y="6588000"/>
            <a:ext cx="10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" descr=""/>
          <p:cNvPicPr/>
          <p:nvPr/>
        </p:nvPicPr>
        <p:blipFill>
          <a:blip r:embed="rId3"/>
          <a:stretch/>
        </p:blipFill>
        <p:spPr>
          <a:xfrm>
            <a:off x="3991680" y="36766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70" name="" descr=""/>
          <p:cNvPicPr/>
          <p:nvPr/>
        </p:nvPicPr>
        <p:blipFill>
          <a:blip r:embed="rId4"/>
          <a:stretch/>
        </p:blipFill>
        <p:spPr>
          <a:xfrm>
            <a:off x="7670880" y="3403800"/>
            <a:ext cx="1191240" cy="1191240"/>
          </a:xfrm>
          <a:prstGeom prst="rect">
            <a:avLst/>
          </a:prstGeom>
          <a:ln>
            <a:noFill/>
          </a:ln>
        </p:spPr>
      </p:pic>
      <p:sp>
        <p:nvSpPr>
          <p:cNvPr id="371" name="Line 9"/>
          <p:cNvSpPr/>
          <p:nvPr/>
        </p:nvSpPr>
        <p:spPr>
          <a:xfrm flipV="1">
            <a:off x="8280000" y="4814640"/>
            <a:ext cx="360" cy="22881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10"/>
          <p:cNvSpPr/>
          <p:nvPr/>
        </p:nvSpPr>
        <p:spPr>
          <a:xfrm>
            <a:off x="3390480" y="7102800"/>
            <a:ext cx="4907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Line 11"/>
          <p:cNvSpPr/>
          <p:nvPr/>
        </p:nvSpPr>
        <p:spPr>
          <a:xfrm>
            <a:off x="5042880" y="3895920"/>
            <a:ext cx="25538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2"/>
          <p:cNvSpPr/>
          <p:nvPr/>
        </p:nvSpPr>
        <p:spPr>
          <a:xfrm>
            <a:off x="3854160" y="3021120"/>
            <a:ext cx="24375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Nominatim: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Extracting coordinates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13"/>
          <p:cNvSpPr/>
          <p:nvPr/>
        </p:nvSpPr>
        <p:spPr>
          <a:xfrm>
            <a:off x="7310520" y="3021480"/>
            <a:ext cx="2070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Stored for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14"/>
          <p:cNvSpPr/>
          <p:nvPr/>
        </p:nvSpPr>
        <p:spPr>
          <a:xfrm>
            <a:off x="505080" y="184500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genera with at least one known parthenogen were used.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288000" y="2273040"/>
            <a:ext cx="6175800" cy="51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 and sexual species were often found to differ in host range and geographical distribution.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Never tested on a large scale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3"/>
          <p:cNvSpPr/>
          <p:nvPr/>
        </p:nvSpPr>
        <p:spPr>
          <a:xfrm>
            <a:off x="0" y="7128360"/>
            <a:ext cx="10079640" cy="40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der Kooi, C. J. and Schwander, T. (2014), EVOLUTION OF ASEXUALITY VIA DIFFERENT MECHANISMS IN GRASS THRIPS (THYSANOPTERA: Aptinothrips). Evolution, 68: 1883–1893. doi:10.1111/evo.12402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rcRect l="66273" t="0" r="0" b="0"/>
          <a:stretch/>
        </p:blipFill>
        <p:spPr>
          <a:xfrm>
            <a:off x="6300000" y="1620360"/>
            <a:ext cx="3779640" cy="4673880"/>
          </a:xfrm>
          <a:prstGeom prst="rect">
            <a:avLst/>
          </a:prstGeom>
          <a:ln>
            <a:noFill/>
          </a:ln>
        </p:spPr>
      </p:pic>
      <p:sp>
        <p:nvSpPr>
          <p:cNvPr id="79" name="CustomShape 4"/>
          <p:cNvSpPr/>
          <p:nvPr/>
        </p:nvSpPr>
        <p:spPr>
          <a:xfrm>
            <a:off x="6552000" y="5868360"/>
            <a:ext cx="302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Aptinothrips </a:t>
            </a: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rufus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3490560" y="3160440"/>
            <a:ext cx="4998600" cy="3747600"/>
          </a:xfrm>
          <a:prstGeom prst="rect">
            <a:avLst/>
          </a:prstGeom>
          <a:ln>
            <a:noFill/>
          </a:ln>
        </p:spPr>
      </p:pic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72360" y="1542600"/>
            <a:ext cx="9936000" cy="1560600"/>
          </a:xfrm>
          <a:prstGeom prst="rect">
            <a:avLst/>
          </a:prstGeom>
          <a:ln>
            <a:noFill/>
          </a:ln>
        </p:spPr>
      </p:pic>
      <p:sp>
        <p:nvSpPr>
          <p:cNvPr id="379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GLMM with permutation approach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Line 2"/>
          <p:cNvSpPr/>
          <p:nvPr/>
        </p:nvSpPr>
        <p:spPr>
          <a:xfrm>
            <a:off x="2756880" y="182052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3"/>
          <p:cNvSpPr/>
          <p:nvPr/>
        </p:nvSpPr>
        <p:spPr>
          <a:xfrm>
            <a:off x="2330640" y="2430720"/>
            <a:ext cx="360" cy="127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Line 4"/>
          <p:cNvSpPr/>
          <p:nvPr/>
        </p:nvSpPr>
        <p:spPr>
          <a:xfrm>
            <a:off x="3208320" y="244620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Line 5"/>
          <p:cNvSpPr/>
          <p:nvPr/>
        </p:nvSpPr>
        <p:spPr>
          <a:xfrm>
            <a:off x="2313000" y="2446200"/>
            <a:ext cx="910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6"/>
          <p:cNvSpPr/>
          <p:nvPr/>
        </p:nvSpPr>
        <p:spPr>
          <a:xfrm>
            <a:off x="291996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Line 7"/>
          <p:cNvSpPr/>
          <p:nvPr/>
        </p:nvSpPr>
        <p:spPr>
          <a:xfrm>
            <a:off x="347652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Line 8"/>
          <p:cNvSpPr/>
          <p:nvPr/>
        </p:nvSpPr>
        <p:spPr>
          <a:xfrm>
            <a:off x="2910960" y="3071880"/>
            <a:ext cx="575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2221560" y="371664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2814840" y="372240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3364920" y="372240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391" name="Line 9"/>
          <p:cNvSpPr/>
          <p:nvPr/>
        </p:nvSpPr>
        <p:spPr>
          <a:xfrm>
            <a:off x="2211840" y="3950640"/>
            <a:ext cx="137340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0"/>
          <p:cNvSpPr/>
          <p:nvPr/>
        </p:nvSpPr>
        <p:spPr>
          <a:xfrm>
            <a:off x="2450160" y="3917880"/>
            <a:ext cx="852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4"/>
          <a:stretch/>
        </p:blipFill>
        <p:spPr>
          <a:xfrm>
            <a:off x="2824200" y="452412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5"/>
          <a:stretch/>
        </p:blipFill>
        <p:spPr>
          <a:xfrm>
            <a:off x="3375720" y="452988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6"/>
          <a:stretch/>
        </p:blipFill>
        <p:spPr>
          <a:xfrm>
            <a:off x="2214000" y="452988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7"/>
          <a:stretch/>
        </p:blipFill>
        <p:spPr>
          <a:xfrm>
            <a:off x="3370680" y="430812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8"/>
          <a:stretch/>
        </p:blipFill>
        <p:spPr>
          <a:xfrm>
            <a:off x="2215800" y="431388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398" name="CustomShape 11"/>
          <p:cNvSpPr/>
          <p:nvPr/>
        </p:nvSpPr>
        <p:spPr>
          <a:xfrm>
            <a:off x="236520" y="3750840"/>
            <a:ext cx="1134360" cy="4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12"/>
          <p:cNvSpPr/>
          <p:nvPr/>
        </p:nvSpPr>
        <p:spPr>
          <a:xfrm>
            <a:off x="202320" y="4489920"/>
            <a:ext cx="1580400" cy="98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permutations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13"/>
          <p:cNvSpPr/>
          <p:nvPr/>
        </p:nvSpPr>
        <p:spPr>
          <a:xfrm>
            <a:off x="1716480" y="3666600"/>
            <a:ext cx="137880" cy="603000"/>
          </a:xfrm>
          <a:custGeom>
            <a:avLst/>
            <a:gdLst/>
            <a:ahLst/>
            <a:rect l="l" t="t" r="r" b="b"/>
            <a:pathLst>
              <a:path w="386" h="1677">
                <a:moveTo>
                  <a:pt x="385" y="0"/>
                </a:moveTo>
                <a:cubicBezTo>
                  <a:pt x="288" y="0"/>
                  <a:pt x="192" y="69"/>
                  <a:pt x="192" y="139"/>
                </a:cubicBezTo>
                <a:lnTo>
                  <a:pt x="192" y="712"/>
                </a:lnTo>
                <a:cubicBezTo>
                  <a:pt x="192" y="782"/>
                  <a:pt x="96" y="852"/>
                  <a:pt x="0" y="852"/>
                </a:cubicBezTo>
                <a:cubicBezTo>
                  <a:pt x="96" y="852"/>
                  <a:pt x="192" y="921"/>
                  <a:pt x="192" y="991"/>
                </a:cubicBezTo>
                <a:lnTo>
                  <a:pt x="192" y="1537"/>
                </a:lnTo>
                <a:cubicBezTo>
                  <a:pt x="192" y="1607"/>
                  <a:pt x="288" y="1676"/>
                  <a:pt x="385" y="1676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4"/>
          <p:cNvSpPr/>
          <p:nvPr/>
        </p:nvSpPr>
        <p:spPr>
          <a:xfrm>
            <a:off x="4037760" y="3570480"/>
            <a:ext cx="714960" cy="12114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5"/>
          <p:cNvSpPr/>
          <p:nvPr/>
        </p:nvSpPr>
        <p:spPr>
          <a:xfrm>
            <a:off x="3600000" y="456660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6"/>
          <p:cNvSpPr/>
          <p:nvPr/>
        </p:nvSpPr>
        <p:spPr>
          <a:xfrm>
            <a:off x="3600000" y="433764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7"/>
          <p:cNvSpPr/>
          <p:nvPr/>
        </p:nvSpPr>
        <p:spPr>
          <a:xfrm>
            <a:off x="3600000" y="375624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18"/>
          <p:cNvSpPr/>
          <p:nvPr/>
        </p:nvSpPr>
        <p:spPr>
          <a:xfrm>
            <a:off x="5245920" y="4317840"/>
            <a:ext cx="137880" cy="888480"/>
          </a:xfrm>
          <a:custGeom>
            <a:avLst/>
            <a:gdLst/>
            <a:ahLst/>
            <a:rect l="l" t="t" r="r" b="b"/>
            <a:pathLst>
              <a:path w="386" h="2471">
                <a:moveTo>
                  <a:pt x="0" y="0"/>
                </a:moveTo>
                <a:cubicBezTo>
                  <a:pt x="97" y="0"/>
                  <a:pt x="193" y="102"/>
                  <a:pt x="193" y="205"/>
                </a:cubicBezTo>
                <a:lnTo>
                  <a:pt x="193" y="1049"/>
                </a:lnTo>
                <a:cubicBezTo>
                  <a:pt x="193" y="1152"/>
                  <a:pt x="289" y="1254"/>
                  <a:pt x="385" y="1254"/>
                </a:cubicBezTo>
                <a:cubicBezTo>
                  <a:pt x="289" y="1254"/>
                  <a:pt x="193" y="1357"/>
                  <a:pt x="193" y="1460"/>
                </a:cubicBezTo>
                <a:lnTo>
                  <a:pt x="193" y="2264"/>
                </a:lnTo>
                <a:cubicBezTo>
                  <a:pt x="193" y="2367"/>
                  <a:pt x="97" y="2470"/>
                  <a:pt x="0" y="247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9"/>
          <p:cNvSpPr/>
          <p:nvPr/>
        </p:nvSpPr>
        <p:spPr>
          <a:xfrm>
            <a:off x="5359320" y="4669560"/>
            <a:ext cx="12960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20"/>
          <p:cNvSpPr/>
          <p:nvPr/>
        </p:nvSpPr>
        <p:spPr>
          <a:xfrm>
            <a:off x="1717200" y="4312800"/>
            <a:ext cx="137880" cy="928080"/>
          </a:xfrm>
          <a:custGeom>
            <a:avLst/>
            <a:gdLst/>
            <a:ahLst/>
            <a:rect l="l" t="t" r="r" b="b"/>
            <a:pathLst>
              <a:path w="386" h="2581">
                <a:moveTo>
                  <a:pt x="385" y="0"/>
                </a:moveTo>
                <a:cubicBezTo>
                  <a:pt x="288" y="0"/>
                  <a:pt x="192" y="107"/>
                  <a:pt x="192" y="215"/>
                </a:cubicBezTo>
                <a:lnTo>
                  <a:pt x="192" y="1095"/>
                </a:lnTo>
                <a:cubicBezTo>
                  <a:pt x="192" y="1203"/>
                  <a:pt x="96" y="1310"/>
                  <a:pt x="0" y="1310"/>
                </a:cubicBezTo>
                <a:cubicBezTo>
                  <a:pt x="96" y="1310"/>
                  <a:pt x="192" y="1418"/>
                  <a:pt x="192" y="1525"/>
                </a:cubicBezTo>
                <a:lnTo>
                  <a:pt x="192" y="2365"/>
                </a:lnTo>
                <a:cubicBezTo>
                  <a:pt x="192" y="2472"/>
                  <a:pt x="288" y="2580"/>
                  <a:pt x="385" y="258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" descr=""/>
          <p:cNvPicPr/>
          <p:nvPr/>
        </p:nvPicPr>
        <p:blipFill>
          <a:blip r:embed="rId9"/>
          <a:stretch/>
        </p:blipFill>
        <p:spPr>
          <a:xfrm>
            <a:off x="6589440" y="2526120"/>
            <a:ext cx="3479040" cy="3531600"/>
          </a:xfrm>
          <a:prstGeom prst="rect">
            <a:avLst/>
          </a:prstGeom>
          <a:ln>
            <a:noFill/>
          </a:ln>
        </p:spPr>
      </p:pic>
      <p:sp>
        <p:nvSpPr>
          <p:cNvPr id="409" name="CustomShape 21"/>
          <p:cNvSpPr/>
          <p:nvPr/>
        </p:nvSpPr>
        <p:spPr>
          <a:xfrm>
            <a:off x="5179680" y="3481920"/>
            <a:ext cx="12333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2"/>
          <p:cNvSpPr/>
          <p:nvPr/>
        </p:nvSpPr>
        <p:spPr>
          <a:xfrm>
            <a:off x="1892520" y="4728600"/>
            <a:ext cx="20808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[...]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10,000 simulations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3"/>
          <p:cNvSpPr/>
          <p:nvPr/>
        </p:nvSpPr>
        <p:spPr>
          <a:xfrm>
            <a:off x="4752360" y="456696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24"/>
          <p:cNvSpPr/>
          <p:nvPr/>
        </p:nvSpPr>
        <p:spPr>
          <a:xfrm>
            <a:off x="4752360" y="433800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25"/>
          <p:cNvSpPr/>
          <p:nvPr/>
        </p:nvSpPr>
        <p:spPr>
          <a:xfrm>
            <a:off x="4752360" y="375660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4" name="" descr=""/>
          <p:cNvPicPr/>
          <p:nvPr/>
        </p:nvPicPr>
        <p:blipFill>
          <a:blip r:embed="rId10"/>
          <a:stretch/>
        </p:blipFill>
        <p:spPr>
          <a:xfrm>
            <a:off x="504000" y="2217240"/>
            <a:ext cx="208080" cy="18936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11"/>
          <a:stretch/>
        </p:blipFill>
        <p:spPr>
          <a:xfrm>
            <a:off x="514080" y="251388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12"/>
          <a:stretch/>
        </p:blipFill>
        <p:spPr>
          <a:xfrm>
            <a:off x="2819880" y="431388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417" name="CustomShape 26"/>
          <p:cNvSpPr/>
          <p:nvPr/>
        </p:nvSpPr>
        <p:spPr>
          <a:xfrm>
            <a:off x="648000" y="2124360"/>
            <a:ext cx="79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27"/>
          <p:cNvSpPr/>
          <p:nvPr/>
        </p:nvSpPr>
        <p:spPr>
          <a:xfrm>
            <a:off x="648000" y="2412360"/>
            <a:ext cx="79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504000" y="1769040"/>
            <a:ext cx="460476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with unknown reproductive mode 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variables strongly correlate with number of publications (ref)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5109120" y="2772720"/>
            <a:ext cx="4887720" cy="416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Latitude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83840" y="1551960"/>
            <a:ext cx="4431960" cy="1148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5163840" y="1551960"/>
            <a:ext cx="4431960" cy="1148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1"/>
          <a:srcRect l="40514" t="12924" r="35178" b="0"/>
          <a:stretch/>
        </p:blipFill>
        <p:spPr>
          <a:xfrm>
            <a:off x="8811000" y="193320"/>
            <a:ext cx="863280" cy="1643040"/>
          </a:xfrm>
          <a:prstGeom prst="rect">
            <a:avLst/>
          </a:prstGeom>
          <a:ln>
            <a:noFill/>
          </a:ln>
        </p:spPr>
      </p:pic>
      <p:sp>
        <p:nvSpPr>
          <p:cNvPr id="426" name="Line 4"/>
          <p:cNvSpPr/>
          <p:nvPr/>
        </p:nvSpPr>
        <p:spPr>
          <a:xfrm>
            <a:off x="9027000" y="102024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5"/>
          <p:cNvSpPr/>
          <p:nvPr/>
        </p:nvSpPr>
        <p:spPr>
          <a:xfrm>
            <a:off x="8890920" y="293760"/>
            <a:ext cx="599040" cy="30600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Line 6"/>
          <p:cNvSpPr/>
          <p:nvPr/>
        </p:nvSpPr>
        <p:spPr>
          <a:xfrm flipV="1">
            <a:off x="9942120" y="291240"/>
            <a:ext cx="360" cy="302760"/>
          </a:xfrm>
          <a:prstGeom prst="line">
            <a:avLst/>
          </a:prstGeom>
          <a:ln w="1908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7"/>
          <p:cNvSpPr/>
          <p:nvPr/>
        </p:nvSpPr>
        <p:spPr>
          <a:xfrm flipV="1">
            <a:off x="9214920" y="60012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8"/>
          <p:cNvSpPr/>
          <p:nvPr/>
        </p:nvSpPr>
        <p:spPr>
          <a:xfrm flipV="1">
            <a:off x="9539640" y="29376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Line 9"/>
          <p:cNvSpPr/>
          <p:nvPr/>
        </p:nvSpPr>
        <p:spPr>
          <a:xfrm>
            <a:off x="9168840" y="293760"/>
            <a:ext cx="7729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Line 10"/>
          <p:cNvSpPr/>
          <p:nvPr/>
        </p:nvSpPr>
        <p:spPr>
          <a:xfrm>
            <a:off x="9158400" y="600120"/>
            <a:ext cx="7837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3" name="" descr=""/>
          <p:cNvPicPr/>
          <p:nvPr/>
        </p:nvPicPr>
        <p:blipFill>
          <a:blip r:embed="rId2"/>
          <a:stretch/>
        </p:blipFill>
        <p:spPr>
          <a:xfrm>
            <a:off x="117000" y="2736360"/>
            <a:ext cx="4526640" cy="443304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3"/>
          <a:stretch/>
        </p:blipFill>
        <p:spPr>
          <a:xfrm>
            <a:off x="4851360" y="2827440"/>
            <a:ext cx="4472280" cy="444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35280" y="3843360"/>
            <a:ext cx="5708160" cy="3666960"/>
          </a:xfrm>
          <a:prstGeom prst="rect">
            <a:avLst/>
          </a:prstGeom>
          <a:ln>
            <a:noFill/>
          </a:ln>
        </p:spPr>
      </p:pic>
      <p:sp>
        <p:nvSpPr>
          <p:cNvPr id="436" name="CustomShape 1"/>
          <p:cNvSpPr/>
          <p:nvPr/>
        </p:nvSpPr>
        <p:spPr>
          <a:xfrm>
            <a:off x="504000" y="1769040"/>
            <a:ext cx="961920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Removing species with low number of publications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 off: bias vs power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2"/>
          <a:srcRect l="0" t="8228" r="6311" b="0"/>
          <a:stretch/>
        </p:blipFill>
        <p:spPr>
          <a:xfrm>
            <a:off x="5795640" y="3989160"/>
            <a:ext cx="4294080" cy="358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504000" y="1697040"/>
            <a:ext cx="907128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Poorly studied species: unknown reproductive mode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will have fewer known hosts and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are consistent when including only well studied species (&gt;10 publications)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rcRect l="0" t="0" r="0" b="6417"/>
          <a:stretch/>
        </p:blipFill>
        <p:spPr>
          <a:xfrm>
            <a:off x="144000" y="4664160"/>
            <a:ext cx="9162000" cy="247680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2"/>
          <a:srcRect l="0" t="0" r="0" b="6417"/>
          <a:stretch/>
        </p:blipFill>
        <p:spPr>
          <a:xfrm>
            <a:off x="144000" y="4664160"/>
            <a:ext cx="9912960" cy="2679840"/>
          </a:xfrm>
          <a:prstGeom prst="rect">
            <a:avLst/>
          </a:prstGeom>
          <a:ln>
            <a:noFill/>
          </a:ln>
        </p:spPr>
      </p:pic>
      <p:sp>
        <p:nvSpPr>
          <p:cNvPr id="443" name="CustomShape 3"/>
          <p:cNvSpPr/>
          <p:nvPr/>
        </p:nvSpPr>
        <p:spPr>
          <a:xfrm>
            <a:off x="2772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4"/>
          <p:cNvSpPr/>
          <p:nvPr/>
        </p:nvSpPr>
        <p:spPr>
          <a:xfrm>
            <a:off x="3492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5"/>
          <p:cNvSpPr/>
          <p:nvPr/>
        </p:nvSpPr>
        <p:spPr>
          <a:xfrm>
            <a:off x="684000" y="714888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6"/>
          <p:cNvSpPr/>
          <p:nvPr/>
        </p:nvSpPr>
        <p:spPr>
          <a:xfrm>
            <a:off x="1404000" y="714888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7"/>
          <p:cNvSpPr/>
          <p:nvPr/>
        </p:nvSpPr>
        <p:spPr>
          <a:xfrm>
            <a:off x="4680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8"/>
          <p:cNvSpPr/>
          <p:nvPr/>
        </p:nvSpPr>
        <p:spPr>
          <a:xfrm>
            <a:off x="5400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9"/>
          <p:cNvSpPr/>
          <p:nvPr/>
        </p:nvSpPr>
        <p:spPr>
          <a:xfrm>
            <a:off x="6624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10"/>
          <p:cNvSpPr/>
          <p:nvPr/>
        </p:nvSpPr>
        <p:spPr>
          <a:xfrm>
            <a:off x="7344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11"/>
          <p:cNvSpPr/>
          <p:nvPr/>
        </p:nvSpPr>
        <p:spPr>
          <a:xfrm>
            <a:off x="8640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12"/>
          <p:cNvSpPr/>
          <p:nvPr/>
        </p:nvSpPr>
        <p:spPr>
          <a:xfrm>
            <a:off x="9360000" y="7179840"/>
            <a:ext cx="719640" cy="315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study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214380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and sexuals have different ecologies and distributions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have more host species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host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occupy larger regions than sexuals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countries/states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Focusing on the Chalcidoidea superfamily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Chalcidoidea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52000" y="1589040"/>
            <a:ext cx="97844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parthenogenetic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Well studied, many species relevant for biocontrol.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Great database available!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1750680" y="3274560"/>
            <a:ext cx="6578280" cy="429624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4644720" y="5441040"/>
            <a:ext cx="3687480" cy="31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Records for ~31'000 species of Chalcidoidea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species and 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20920" y="435960"/>
            <a:ext cx="4431960" cy="65908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Gathered by hand in literature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sex vs asex between the most closely related 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200920" y="436320"/>
            <a:ext cx="4431960" cy="65908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data from the same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asex vs sex in each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Line 3"/>
          <p:cNvSpPr/>
          <p:nvPr/>
        </p:nvSpPr>
        <p:spPr>
          <a:xfrm>
            <a:off x="121896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Line 4"/>
          <p:cNvSpPr/>
          <p:nvPr/>
        </p:nvSpPr>
        <p:spPr>
          <a:xfrm>
            <a:off x="184032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5"/>
          <p:cNvSpPr/>
          <p:nvPr/>
        </p:nvSpPr>
        <p:spPr>
          <a:xfrm>
            <a:off x="1208880" y="49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6"/>
          <p:cNvSpPr/>
          <p:nvPr/>
        </p:nvSpPr>
        <p:spPr>
          <a:xfrm>
            <a:off x="1540080" y="41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7"/>
          <p:cNvSpPr/>
          <p:nvPr/>
        </p:nvSpPr>
        <p:spPr>
          <a:xfrm>
            <a:off x="2161080" y="4195800"/>
            <a:ext cx="360" cy="1503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8"/>
          <p:cNvSpPr/>
          <p:nvPr/>
        </p:nvSpPr>
        <p:spPr>
          <a:xfrm>
            <a:off x="1529640" y="419580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9"/>
          <p:cNvSpPr/>
          <p:nvPr/>
        </p:nvSpPr>
        <p:spPr>
          <a:xfrm>
            <a:off x="1882440" y="34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10"/>
          <p:cNvSpPr/>
          <p:nvPr/>
        </p:nvSpPr>
        <p:spPr>
          <a:xfrm>
            <a:off x="3255840" y="34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11"/>
          <p:cNvSpPr/>
          <p:nvPr/>
        </p:nvSpPr>
        <p:spPr>
          <a:xfrm flipV="1">
            <a:off x="1870200" y="3444120"/>
            <a:ext cx="139716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12"/>
          <p:cNvSpPr/>
          <p:nvPr/>
        </p:nvSpPr>
        <p:spPr>
          <a:xfrm>
            <a:off x="2777040" y="4195800"/>
            <a:ext cx="360" cy="1501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13"/>
          <p:cNvSpPr/>
          <p:nvPr/>
        </p:nvSpPr>
        <p:spPr>
          <a:xfrm>
            <a:off x="3759480" y="41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14"/>
          <p:cNvSpPr/>
          <p:nvPr/>
        </p:nvSpPr>
        <p:spPr>
          <a:xfrm>
            <a:off x="2760480" y="4195800"/>
            <a:ext cx="101592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15"/>
          <p:cNvSpPr/>
          <p:nvPr/>
        </p:nvSpPr>
        <p:spPr>
          <a:xfrm>
            <a:off x="343764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16"/>
          <p:cNvSpPr/>
          <p:nvPr/>
        </p:nvSpPr>
        <p:spPr>
          <a:xfrm>
            <a:off x="405900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17"/>
          <p:cNvSpPr/>
          <p:nvPr/>
        </p:nvSpPr>
        <p:spPr>
          <a:xfrm>
            <a:off x="3427560" y="49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048040" y="5737680"/>
            <a:ext cx="231840" cy="2275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3318840" y="5722560"/>
            <a:ext cx="249120" cy="24372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1727640" y="5737320"/>
            <a:ext cx="232560" cy="22824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4"/>
          <a:stretch/>
        </p:blipFill>
        <p:spPr>
          <a:xfrm>
            <a:off x="2653560" y="5729400"/>
            <a:ext cx="249120" cy="2440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5"/>
          <a:stretch/>
        </p:blipFill>
        <p:spPr>
          <a:xfrm>
            <a:off x="3934440" y="5729400"/>
            <a:ext cx="249120" cy="244080"/>
          </a:xfrm>
          <a:prstGeom prst="rect">
            <a:avLst/>
          </a:prstGeom>
          <a:ln>
            <a:noFill/>
          </a:ln>
        </p:spPr>
      </p:pic>
      <p:sp>
        <p:nvSpPr>
          <p:cNvPr id="108" name="Line 18"/>
          <p:cNvSpPr/>
          <p:nvPr/>
        </p:nvSpPr>
        <p:spPr>
          <a:xfrm>
            <a:off x="1093320" y="5991840"/>
            <a:ext cx="1186920" cy="324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19"/>
          <p:cNvSpPr/>
          <p:nvPr/>
        </p:nvSpPr>
        <p:spPr>
          <a:xfrm flipV="1">
            <a:off x="3318840" y="6003360"/>
            <a:ext cx="83736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0"/>
          <p:cNvSpPr/>
          <p:nvPr/>
        </p:nvSpPr>
        <p:spPr>
          <a:xfrm>
            <a:off x="1425600" y="6050520"/>
            <a:ext cx="776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1"/>
          <p:cNvSpPr/>
          <p:nvPr/>
        </p:nvSpPr>
        <p:spPr>
          <a:xfrm>
            <a:off x="3426480" y="6050520"/>
            <a:ext cx="776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6"/>
          <a:stretch/>
        </p:blipFill>
        <p:spPr>
          <a:xfrm>
            <a:off x="1100520" y="5737320"/>
            <a:ext cx="232560" cy="228240"/>
          </a:xfrm>
          <a:prstGeom prst="rect">
            <a:avLst/>
          </a:prstGeom>
          <a:ln>
            <a:noFill/>
          </a:ln>
        </p:spPr>
      </p:pic>
      <p:sp>
        <p:nvSpPr>
          <p:cNvPr id="113" name="Line 22"/>
          <p:cNvSpPr/>
          <p:nvPr/>
        </p:nvSpPr>
        <p:spPr>
          <a:xfrm flipV="1">
            <a:off x="2553120" y="3147120"/>
            <a:ext cx="360" cy="29700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3"/>
          <p:cNvSpPr/>
          <p:nvPr/>
        </p:nvSpPr>
        <p:spPr>
          <a:xfrm>
            <a:off x="7031880" y="5779800"/>
            <a:ext cx="138024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Line 24"/>
          <p:cNvSpPr/>
          <p:nvPr/>
        </p:nvSpPr>
        <p:spPr>
          <a:xfrm>
            <a:off x="6582600" y="4284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Line 25"/>
          <p:cNvSpPr/>
          <p:nvPr/>
        </p:nvSpPr>
        <p:spPr>
          <a:xfrm>
            <a:off x="7150320" y="4284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26"/>
          <p:cNvSpPr/>
          <p:nvPr/>
        </p:nvSpPr>
        <p:spPr>
          <a:xfrm>
            <a:off x="5478120" y="4284000"/>
            <a:ext cx="1685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27"/>
          <p:cNvSpPr/>
          <p:nvPr/>
        </p:nvSpPr>
        <p:spPr>
          <a:xfrm>
            <a:off x="6284520" y="35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28"/>
          <p:cNvSpPr/>
          <p:nvPr/>
        </p:nvSpPr>
        <p:spPr>
          <a:xfrm>
            <a:off x="7320960" y="29098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29"/>
          <p:cNvSpPr/>
          <p:nvPr/>
        </p:nvSpPr>
        <p:spPr>
          <a:xfrm>
            <a:off x="8437320" y="35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30"/>
          <p:cNvSpPr/>
          <p:nvPr/>
        </p:nvSpPr>
        <p:spPr>
          <a:xfrm>
            <a:off x="6270120" y="3596760"/>
            <a:ext cx="2179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" descr=""/>
          <p:cNvPicPr/>
          <p:nvPr/>
        </p:nvPicPr>
        <p:blipFill>
          <a:blip r:embed="rId7"/>
          <a:stretch/>
        </p:blipFill>
        <p:spPr>
          <a:xfrm>
            <a:off x="7041960" y="5005440"/>
            <a:ext cx="212040" cy="2080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8"/>
          <a:stretch/>
        </p:blipFill>
        <p:spPr>
          <a:xfrm>
            <a:off x="7476120" y="4991760"/>
            <a:ext cx="227520" cy="22284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9"/>
          <a:stretch/>
        </p:blipFill>
        <p:spPr>
          <a:xfrm>
            <a:off x="5918040" y="5005080"/>
            <a:ext cx="212040" cy="2084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10"/>
          <a:stretch/>
        </p:blipFill>
        <p:spPr>
          <a:xfrm>
            <a:off x="5379480" y="4997520"/>
            <a:ext cx="227520" cy="22356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11"/>
          <a:stretch/>
        </p:blipFill>
        <p:spPr>
          <a:xfrm>
            <a:off x="6474600" y="5005080"/>
            <a:ext cx="212040" cy="208440"/>
          </a:xfrm>
          <a:prstGeom prst="rect">
            <a:avLst/>
          </a:prstGeom>
          <a:ln>
            <a:noFill/>
          </a:ln>
        </p:spPr>
      </p:pic>
      <p:sp>
        <p:nvSpPr>
          <p:cNvPr id="127" name="Line 31"/>
          <p:cNvSpPr/>
          <p:nvPr/>
        </p:nvSpPr>
        <p:spPr>
          <a:xfrm>
            <a:off x="6023880" y="4284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Line 32"/>
          <p:cNvSpPr/>
          <p:nvPr/>
        </p:nvSpPr>
        <p:spPr>
          <a:xfrm>
            <a:off x="5490720" y="42843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33"/>
          <p:cNvSpPr/>
          <p:nvPr/>
        </p:nvSpPr>
        <p:spPr>
          <a:xfrm>
            <a:off x="8683920" y="4280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34"/>
          <p:cNvSpPr/>
          <p:nvPr/>
        </p:nvSpPr>
        <p:spPr>
          <a:xfrm>
            <a:off x="9251640" y="4280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35"/>
          <p:cNvSpPr/>
          <p:nvPr/>
        </p:nvSpPr>
        <p:spPr>
          <a:xfrm>
            <a:off x="7579440" y="4280760"/>
            <a:ext cx="16848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" descr=""/>
          <p:cNvPicPr/>
          <p:nvPr/>
        </p:nvPicPr>
        <p:blipFill>
          <a:blip r:embed="rId12"/>
          <a:stretch/>
        </p:blipFill>
        <p:spPr>
          <a:xfrm>
            <a:off x="8019720" y="5002560"/>
            <a:ext cx="211680" cy="20808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13"/>
          <a:stretch/>
        </p:blipFill>
        <p:spPr>
          <a:xfrm>
            <a:off x="9148680" y="5002200"/>
            <a:ext cx="212400" cy="20844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14"/>
          <a:stretch/>
        </p:blipFill>
        <p:spPr>
          <a:xfrm>
            <a:off x="7480440" y="4995000"/>
            <a:ext cx="227520" cy="2228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15"/>
          <a:stretch/>
        </p:blipFill>
        <p:spPr>
          <a:xfrm>
            <a:off x="8575920" y="5002200"/>
            <a:ext cx="212040" cy="208440"/>
          </a:xfrm>
          <a:prstGeom prst="rect">
            <a:avLst/>
          </a:prstGeom>
          <a:ln>
            <a:noFill/>
          </a:ln>
        </p:spPr>
      </p:pic>
      <p:sp>
        <p:nvSpPr>
          <p:cNvPr id="136" name="Line 36"/>
          <p:cNvSpPr/>
          <p:nvPr/>
        </p:nvSpPr>
        <p:spPr>
          <a:xfrm>
            <a:off x="8125200" y="428112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Line 37"/>
          <p:cNvSpPr/>
          <p:nvPr/>
        </p:nvSpPr>
        <p:spPr>
          <a:xfrm>
            <a:off x="7591680" y="42814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8"/>
          <p:cNvSpPr/>
          <p:nvPr/>
        </p:nvSpPr>
        <p:spPr>
          <a:xfrm>
            <a:off x="8134200" y="5390640"/>
            <a:ext cx="984600" cy="10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Line 39"/>
          <p:cNvSpPr/>
          <p:nvPr/>
        </p:nvSpPr>
        <p:spPr>
          <a:xfrm flipV="1">
            <a:off x="5399280" y="5747400"/>
            <a:ext cx="4000320" cy="108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40"/>
          <p:cNvSpPr/>
          <p:nvPr/>
        </p:nvSpPr>
        <p:spPr>
          <a:xfrm flipV="1">
            <a:off x="7452000" y="5312880"/>
            <a:ext cx="1958760" cy="72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41"/>
          <p:cNvSpPr/>
          <p:nvPr/>
        </p:nvSpPr>
        <p:spPr>
          <a:xfrm>
            <a:off x="648000" y="6408360"/>
            <a:ext cx="417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133 species across 32 pairs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 asexuals, 83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2"/>
          <p:cNvSpPr/>
          <p:nvPr/>
        </p:nvSpPr>
        <p:spPr>
          <a:xfrm>
            <a:off x="5328000" y="6408360"/>
            <a:ext cx="417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8357 species across 66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136 asexuals, 8221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6"/>
          <a:stretch/>
        </p:blipFill>
        <p:spPr>
          <a:xfrm>
            <a:off x="4284000" y="7270920"/>
            <a:ext cx="208080" cy="1893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17"/>
          <a:stretch/>
        </p:blipFill>
        <p:spPr>
          <a:xfrm>
            <a:off x="5194080" y="727956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145" name="CustomShape 43"/>
          <p:cNvSpPr/>
          <p:nvPr/>
        </p:nvSpPr>
        <p:spPr>
          <a:xfrm>
            <a:off x="4428000" y="7178040"/>
            <a:ext cx="79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44"/>
          <p:cNvSpPr/>
          <p:nvPr/>
        </p:nvSpPr>
        <p:spPr>
          <a:xfrm>
            <a:off x="5328000" y="7178040"/>
            <a:ext cx="79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have more host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83840" y="1551960"/>
            <a:ext cx="4431960" cy="1148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5163840" y="1551960"/>
            <a:ext cx="4431960" cy="1148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2673720" y="6545160"/>
            <a:ext cx="473220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Generalized linear mixed models: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72000" y="7031160"/>
            <a:ext cx="4607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n.hosts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 / pair)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5410080" y="7025760"/>
            <a:ext cx="459756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n.hosts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(1| genus)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933440" y="2939760"/>
            <a:ext cx="4966200" cy="359712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rcRect l="0" t="0" r="50482" b="0"/>
          <a:stretch/>
        </p:blipFill>
        <p:spPr>
          <a:xfrm>
            <a:off x="12960" y="2887200"/>
            <a:ext cx="4990320" cy="37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are found in more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83840" y="1551960"/>
            <a:ext cx="4431960" cy="1148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5163840" y="1551960"/>
            <a:ext cx="4431960" cy="1148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2673720" y="6545160"/>
            <a:ext cx="473220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Generalized linear mixed models: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216000" y="7031160"/>
            <a:ext cx="5039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n.countries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 / pair)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5410080" y="7025760"/>
            <a:ext cx="4597560" cy="4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n.countries ~ </a:t>
            </a: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rcRect l="50508" t="0" r="915" b="0"/>
          <a:stretch/>
        </p:blipFill>
        <p:spPr>
          <a:xfrm>
            <a:off x="72000" y="2724840"/>
            <a:ext cx="4895280" cy="382716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rcRect l="50707" t="0" r="0" b="0"/>
          <a:stretch/>
        </p:blipFill>
        <p:spPr>
          <a:xfrm>
            <a:off x="4860000" y="2742840"/>
            <a:ext cx="4967640" cy="380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Zooming on 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396000" y="1877040"/>
            <a:ext cx="9477720" cy="564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Geographical distribution in more detail using latitude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4921200" y="3852360"/>
            <a:ext cx="4908240" cy="2606400"/>
          </a:xfrm>
          <a:prstGeom prst="rect">
            <a:avLst/>
          </a:prstGeom>
          <a:ln>
            <a:noFill/>
          </a:ln>
        </p:spPr>
      </p:pic>
      <p:sp>
        <p:nvSpPr>
          <p:cNvPr id="166" name="Line 3"/>
          <p:cNvSpPr/>
          <p:nvPr/>
        </p:nvSpPr>
        <p:spPr>
          <a:xfrm>
            <a:off x="5511240" y="5331240"/>
            <a:ext cx="42573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4"/>
          <p:cNvSpPr/>
          <p:nvPr/>
        </p:nvSpPr>
        <p:spPr>
          <a:xfrm>
            <a:off x="5379480" y="4327920"/>
            <a:ext cx="827640" cy="422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5"/>
          <p:cNvSpPr/>
          <p:nvPr/>
        </p:nvSpPr>
        <p:spPr>
          <a:xfrm flipV="1">
            <a:off x="5826960" y="4750920"/>
            <a:ext cx="360" cy="59112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6"/>
          <p:cNvSpPr/>
          <p:nvPr/>
        </p:nvSpPr>
        <p:spPr>
          <a:xfrm flipV="1">
            <a:off x="6275880" y="4327920"/>
            <a:ext cx="360" cy="100368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7"/>
          <p:cNvSpPr/>
          <p:nvPr/>
        </p:nvSpPr>
        <p:spPr>
          <a:xfrm>
            <a:off x="5763600" y="4327920"/>
            <a:ext cx="51228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8"/>
          <p:cNvSpPr/>
          <p:nvPr/>
        </p:nvSpPr>
        <p:spPr>
          <a:xfrm>
            <a:off x="5748840" y="4750920"/>
            <a:ext cx="8316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9"/>
          <p:cNvSpPr/>
          <p:nvPr/>
        </p:nvSpPr>
        <p:spPr>
          <a:xfrm>
            <a:off x="898920" y="4654440"/>
            <a:ext cx="169920" cy="1699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0"/>
          <p:cNvSpPr/>
          <p:nvPr/>
        </p:nvSpPr>
        <p:spPr>
          <a:xfrm>
            <a:off x="1052280" y="4537080"/>
            <a:ext cx="4304520" cy="19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distance from equator.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 distance from equator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1"/>
          <p:cNvSpPr/>
          <p:nvPr/>
        </p:nvSpPr>
        <p:spPr>
          <a:xfrm>
            <a:off x="898920" y="4966560"/>
            <a:ext cx="169920" cy="16992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83840" y="1551960"/>
            <a:ext cx="4431960" cy="5360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163840" y="1551960"/>
            <a:ext cx="4431960" cy="5360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rcRect l="0" t="0" r="49282" b="0"/>
          <a:stretch/>
        </p:blipFill>
        <p:spPr>
          <a:xfrm>
            <a:off x="6078240" y="2112840"/>
            <a:ext cx="3785400" cy="27414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rcRect l="0" t="0" r="49629" b="6432"/>
          <a:stretch/>
        </p:blipFill>
        <p:spPr>
          <a:xfrm>
            <a:off x="302400" y="2197800"/>
            <a:ext cx="3656880" cy="25898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rcRect l="40514" t="0" r="35178" b="0"/>
          <a:stretch/>
        </p:blipFill>
        <p:spPr>
          <a:xfrm>
            <a:off x="4428000" y="2396880"/>
            <a:ext cx="863280" cy="1887120"/>
          </a:xfrm>
          <a:prstGeom prst="rect">
            <a:avLst/>
          </a:prstGeom>
          <a:ln>
            <a:noFill/>
          </a:ln>
        </p:spPr>
      </p:pic>
      <p:sp>
        <p:nvSpPr>
          <p:cNvPr id="180" name="Line 3"/>
          <p:cNvSpPr/>
          <p:nvPr/>
        </p:nvSpPr>
        <p:spPr>
          <a:xfrm>
            <a:off x="4644000" y="346788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4507920" y="2741400"/>
            <a:ext cx="599040" cy="30600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5"/>
          <p:cNvSpPr/>
          <p:nvPr/>
        </p:nvSpPr>
        <p:spPr>
          <a:xfrm flipV="1">
            <a:off x="4831920" y="304776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6"/>
          <p:cNvSpPr/>
          <p:nvPr/>
        </p:nvSpPr>
        <p:spPr>
          <a:xfrm flipV="1">
            <a:off x="5156640" y="274140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7"/>
          <p:cNvSpPr/>
          <p:nvPr/>
        </p:nvSpPr>
        <p:spPr>
          <a:xfrm>
            <a:off x="50472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 of asexuals expands towards poles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3226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2009-04-16T11:32:32Z</dcterms:created>
  <dc:creator/>
  <dc:description/>
  <dc:language>en-GB</dc:language>
  <cp:lastModifiedBy/>
  <dcterms:modified xsi:type="dcterms:W3CDTF">2017-01-30T14:08:48Z</dcterms:modified>
  <cp:revision>258</cp:revision>
  <dc:subject/>
  <dc:title/>
</cp:coreProperties>
</file>